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6" r:id="rId3"/>
    <p:sldId id="268" r:id="rId4"/>
    <p:sldId id="259" r:id="rId5"/>
    <p:sldId id="261" r:id="rId6"/>
    <p:sldId id="266" r:id="rId7"/>
    <p:sldId id="267" r:id="rId8"/>
    <p:sldId id="263" r:id="rId9"/>
    <p:sldId id="262" r:id="rId10"/>
    <p:sldId id="258" r:id="rId11"/>
    <p:sldId id="264" r:id="rId12"/>
    <p:sldId id="265" r:id="rId13"/>
    <p:sldId id="260"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921" autoAdjust="0"/>
  </p:normalViewPr>
  <p:slideViewPr>
    <p:cSldViewPr snapToGrid="0">
      <p:cViewPr varScale="1">
        <p:scale>
          <a:sx n="84" d="100"/>
          <a:sy n="84" d="100"/>
        </p:scale>
        <p:origin x="65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378C06-AE4D-4257-AAE9-A4B51016A5ED}"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89534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78C06-AE4D-4257-AAE9-A4B51016A5ED}"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664173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78C06-AE4D-4257-AAE9-A4B51016A5ED}"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297603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378C06-AE4D-4257-AAE9-A4B51016A5ED}"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1116317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378C06-AE4D-4257-AAE9-A4B51016A5ED}" type="datetimeFigureOut">
              <a:rPr lang="en-US" smtClean="0"/>
              <a:t>9/6/2017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1551006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378C06-AE4D-4257-AAE9-A4B51016A5ED}"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2086825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378C06-AE4D-4257-AAE9-A4B51016A5ED}" type="datetimeFigureOut">
              <a:rPr lang="en-US" smtClean="0"/>
              <a:t>9/6/2017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458745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378C06-AE4D-4257-AAE9-A4B51016A5ED}" type="datetimeFigureOut">
              <a:rPr lang="en-US" smtClean="0"/>
              <a:t>9/6/2017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4110473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378C06-AE4D-4257-AAE9-A4B51016A5ED}" type="datetimeFigureOut">
              <a:rPr lang="en-US" smtClean="0"/>
              <a:t>9/6/2017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2507070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378C06-AE4D-4257-AAE9-A4B51016A5ED}"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2051803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378C06-AE4D-4257-AAE9-A4B51016A5ED}" type="datetimeFigureOut">
              <a:rPr lang="en-US" smtClean="0"/>
              <a:t>9/6/2017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2E3914F-1409-4097-AC5B-A313F0C89517}" type="slidenum">
              <a:rPr lang="en-US" smtClean="0"/>
              <a:t>‹#›</a:t>
            </a:fld>
            <a:endParaRPr lang="en-US"/>
          </a:p>
        </p:txBody>
      </p:sp>
    </p:spTree>
    <p:extLst>
      <p:ext uri="{BB962C8B-B14F-4D97-AF65-F5344CB8AC3E}">
        <p14:creationId xmlns:p14="http://schemas.microsoft.com/office/powerpoint/2010/main" val="741857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6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378C06-AE4D-4257-AAE9-A4B51016A5ED}" type="datetimeFigureOut">
              <a:rPr lang="en-US" smtClean="0"/>
              <a:t>9/6/2017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E3914F-1409-4097-AC5B-A313F0C89517}" type="slidenum">
              <a:rPr lang="en-US" smtClean="0"/>
              <a:t>‹#›</a:t>
            </a:fld>
            <a:endParaRPr lang="en-US"/>
          </a:p>
        </p:txBody>
      </p:sp>
    </p:spTree>
    <p:extLst>
      <p:ext uri="{BB962C8B-B14F-4D97-AF65-F5344CB8AC3E}">
        <p14:creationId xmlns:p14="http://schemas.microsoft.com/office/powerpoint/2010/main" val="4234685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320394"/>
            <a:ext cx="12192000" cy="7709723"/>
          </a:xfrm>
          <a:prstGeom prst="rect">
            <a:avLst/>
          </a:prstGeom>
        </p:spPr>
      </p:pic>
      <p:sp>
        <p:nvSpPr>
          <p:cNvPr id="2" name="Title 1"/>
          <p:cNvSpPr>
            <a:spLocks noGrp="1"/>
          </p:cNvSpPr>
          <p:nvPr>
            <p:ph type="title"/>
          </p:nvPr>
        </p:nvSpPr>
        <p:spPr>
          <a:xfrm>
            <a:off x="838200" y="365125"/>
            <a:ext cx="10515600" cy="4683953"/>
          </a:xfrm>
        </p:spPr>
        <p:txBody>
          <a:bodyPr>
            <a:normAutofit/>
          </a:bodyPr>
          <a:lstStyle/>
          <a:p>
            <a:pPr algn="ctr"/>
            <a:r>
              <a:rPr lang="en-US" sz="4800" b="1" dirty="0" smtClean="0">
                <a:solidFill>
                  <a:schemeClr val="bg1"/>
                </a:solidFill>
              </a:rPr>
              <a:t>We interrupt this broadcast to bring you an important message…</a:t>
            </a:r>
            <a:br>
              <a:rPr lang="en-US" sz="4800" b="1" dirty="0" smtClean="0">
                <a:solidFill>
                  <a:schemeClr val="bg1"/>
                </a:solidFill>
              </a:rPr>
            </a:br>
            <a:r>
              <a:rPr lang="en-US" sz="4800" b="1" dirty="0">
                <a:solidFill>
                  <a:schemeClr val="bg1"/>
                </a:solidFill>
              </a:rPr>
              <a:t/>
            </a:r>
            <a:br>
              <a:rPr lang="en-US" sz="4800" b="1" dirty="0">
                <a:solidFill>
                  <a:schemeClr val="bg1"/>
                </a:solidFill>
              </a:rPr>
            </a:br>
            <a:r>
              <a:rPr lang="en-US" sz="4800" b="1" dirty="0" smtClean="0">
                <a:solidFill>
                  <a:schemeClr val="bg1"/>
                </a:solidFill>
              </a:rPr>
              <a:t/>
            </a:r>
            <a:br>
              <a:rPr lang="en-US" sz="4800" b="1" dirty="0" smtClean="0">
                <a:solidFill>
                  <a:schemeClr val="bg1"/>
                </a:solidFill>
              </a:rPr>
            </a:br>
            <a:r>
              <a:rPr lang="en-US" sz="4800" b="1" dirty="0" smtClean="0">
                <a:solidFill>
                  <a:schemeClr val="bg1"/>
                </a:solidFill>
              </a:rPr>
              <a:t>Please standby</a:t>
            </a:r>
            <a:endParaRPr lang="en-US" sz="4800" b="1" dirty="0">
              <a:solidFill>
                <a:schemeClr val="bg1"/>
              </a:solidFill>
            </a:endParaRPr>
          </a:p>
        </p:txBody>
      </p:sp>
    </p:spTree>
    <p:extLst>
      <p:ext uri="{BB962C8B-B14F-4D97-AF65-F5344CB8AC3E}">
        <p14:creationId xmlns:p14="http://schemas.microsoft.com/office/powerpoint/2010/main" val="26392715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3088" y="182563"/>
            <a:ext cx="6431280" cy="1325563"/>
          </a:xfrm>
        </p:spPr>
        <p:txBody>
          <a:bodyPr/>
          <a:lstStyle/>
          <a:p>
            <a:pPr algn="ctr"/>
            <a:r>
              <a:rPr lang="en-US" b="1" dirty="0" smtClean="0"/>
              <a:t>100% Chance of Savings in Montgomery</a:t>
            </a:r>
            <a:endParaRPr lang="en-US" b="1" dirty="0"/>
          </a:p>
        </p:txBody>
      </p:sp>
      <p:pic>
        <p:nvPicPr>
          <p:cNvPr id="4" name="Content Placeholder 3"/>
          <p:cNvPicPr>
            <a:picLocks noGrp="1" noChangeAspect="1"/>
          </p:cNvPicPr>
          <p:nvPr>
            <p:ph idx="1"/>
          </p:nvPr>
        </p:nvPicPr>
        <p:blipFill rotWithShape="1">
          <a:blip r:embed="rId2"/>
          <a:srcRect t="6488" r="754" b="7721"/>
          <a:stretch/>
        </p:blipFill>
        <p:spPr>
          <a:xfrm>
            <a:off x="228600" y="1690688"/>
            <a:ext cx="7808976" cy="5062759"/>
          </a:xfrm>
          <a:prstGeom prst="rect">
            <a:avLst/>
          </a:prstGeom>
        </p:spPr>
      </p:pic>
      <p:pic>
        <p:nvPicPr>
          <p:cNvPr id="3" name="Picture 2"/>
          <p:cNvPicPr>
            <a:picLocks noChangeAspect="1"/>
          </p:cNvPicPr>
          <p:nvPr/>
        </p:nvPicPr>
        <p:blipFill>
          <a:blip r:embed="rId3"/>
          <a:stretch>
            <a:fillRect/>
          </a:stretch>
        </p:blipFill>
        <p:spPr>
          <a:xfrm>
            <a:off x="1451610" y="0"/>
            <a:ext cx="2247900" cy="2247900"/>
          </a:xfrm>
          <a:prstGeom prst="rect">
            <a:avLst/>
          </a:prstGeom>
        </p:spPr>
      </p:pic>
      <p:sp>
        <p:nvSpPr>
          <p:cNvPr id="5" name="TextBox 4"/>
          <p:cNvSpPr txBox="1"/>
          <p:nvPr/>
        </p:nvSpPr>
        <p:spPr>
          <a:xfrm>
            <a:off x="8449056" y="1801368"/>
            <a:ext cx="3392424" cy="4462760"/>
          </a:xfrm>
          <a:prstGeom prst="rect">
            <a:avLst/>
          </a:prstGeom>
          <a:noFill/>
        </p:spPr>
        <p:txBody>
          <a:bodyPr wrap="square" rtlCol="0">
            <a:spAutoFit/>
          </a:bodyPr>
          <a:lstStyle/>
          <a:p>
            <a:pPr algn="ctr"/>
            <a:r>
              <a:rPr lang="en-US" sz="6000" b="1" dirty="0" smtClean="0">
                <a:solidFill>
                  <a:srgbClr val="FFC000"/>
                </a:solidFill>
              </a:rPr>
              <a:t>Total estimated savings:</a:t>
            </a:r>
          </a:p>
          <a:p>
            <a:endParaRPr lang="en-US" sz="3600" b="1" dirty="0">
              <a:solidFill>
                <a:srgbClr val="FFC000"/>
              </a:solidFill>
            </a:endParaRPr>
          </a:p>
          <a:p>
            <a:pPr algn="ctr"/>
            <a:r>
              <a:rPr lang="en-US" sz="6800" b="1" dirty="0" smtClean="0">
                <a:solidFill>
                  <a:srgbClr val="FFC000"/>
                </a:solidFill>
              </a:rPr>
              <a:t>$90,500!</a:t>
            </a:r>
            <a:endParaRPr lang="en-US" sz="6800" b="1" dirty="0">
              <a:solidFill>
                <a:srgbClr val="FFC000"/>
              </a:solidFill>
            </a:endParaRPr>
          </a:p>
        </p:txBody>
      </p:sp>
    </p:spTree>
    <p:extLst>
      <p:ext uri="{BB962C8B-B14F-4D97-AF65-F5344CB8AC3E}">
        <p14:creationId xmlns:p14="http://schemas.microsoft.com/office/powerpoint/2010/main" val="5897750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6943344" cy="5880227"/>
          </a:xfrm>
        </p:spPr>
        <p:txBody>
          <a:bodyPr>
            <a:normAutofit fontScale="90000"/>
          </a:bodyPr>
          <a:lstStyle/>
          <a:p>
            <a:r>
              <a:rPr lang="en-US" sz="4000" dirty="0" smtClean="0"/>
              <a:t>Coming up on Day 1… </a:t>
            </a:r>
            <a:br>
              <a:rPr lang="en-US" sz="4000" dirty="0" smtClean="0"/>
            </a:br>
            <a:r>
              <a:rPr lang="en-US" dirty="0" smtClean="0"/>
              <a:t/>
            </a:r>
            <a:br>
              <a:rPr lang="en-US" dirty="0" smtClean="0"/>
            </a:br>
            <a:r>
              <a:rPr lang="en-US" b="1" i="1" dirty="0" smtClean="0"/>
              <a:t>“A Dinner to Remember” </a:t>
            </a:r>
            <a:br>
              <a:rPr lang="en-US" b="1" i="1" dirty="0" smtClean="0"/>
            </a:br>
            <a:r>
              <a:rPr lang="en-US" dirty="0" smtClean="0"/>
              <a:t>(		   )</a:t>
            </a:r>
            <a:br>
              <a:rPr lang="en-US" dirty="0" smtClean="0"/>
            </a:br>
            <a:r>
              <a:rPr lang="en-US" sz="3100" dirty="0"/>
              <a:t/>
            </a:r>
            <a:br>
              <a:rPr lang="en-US" sz="3100" dirty="0"/>
            </a:br>
            <a:r>
              <a:rPr lang="en-US" dirty="0" smtClean="0"/>
              <a:t/>
            </a:r>
            <a:br>
              <a:rPr lang="en-US" dirty="0" smtClean="0"/>
            </a:br>
            <a:r>
              <a:rPr lang="en-US" sz="3000" dirty="0" smtClean="0"/>
              <a:t>If you can imagine it, our Executive Chef Dean Donnell can create it.  More concerned about the greens in your wallet than on your plate?  Chef Dean is also able to create a custom menu to fit within your event budget.</a:t>
            </a:r>
            <a:endParaRPr lang="en-US" sz="3000" dirty="0"/>
          </a:p>
        </p:txBody>
      </p:sp>
      <p:sp>
        <p:nvSpPr>
          <p:cNvPr id="4" name="5-Point Star 3"/>
          <p:cNvSpPr/>
          <p:nvPr/>
        </p:nvSpPr>
        <p:spPr>
          <a:xfrm>
            <a:off x="1069848" y="2385949"/>
            <a:ext cx="457200" cy="42062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5-Point Star 4"/>
          <p:cNvSpPr/>
          <p:nvPr/>
        </p:nvSpPr>
        <p:spPr>
          <a:xfrm>
            <a:off x="1563624" y="2385949"/>
            <a:ext cx="457200" cy="42062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5-Point Star 5"/>
          <p:cNvSpPr/>
          <p:nvPr/>
        </p:nvSpPr>
        <p:spPr>
          <a:xfrm>
            <a:off x="2057400" y="2385949"/>
            <a:ext cx="457200" cy="42062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5-Point Star 6"/>
          <p:cNvSpPr/>
          <p:nvPr/>
        </p:nvSpPr>
        <p:spPr>
          <a:xfrm>
            <a:off x="2566416" y="2385949"/>
            <a:ext cx="457200" cy="420624"/>
          </a:xfrm>
          <a:prstGeom prst="star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1712" y="-27432"/>
            <a:ext cx="4590288" cy="6885432"/>
          </a:xfrm>
          <a:prstGeom prst="rect">
            <a:avLst/>
          </a:prstGeom>
        </p:spPr>
      </p:pic>
    </p:spTree>
    <p:extLst>
      <p:ext uri="{BB962C8B-B14F-4D97-AF65-F5344CB8AC3E}">
        <p14:creationId xmlns:p14="http://schemas.microsoft.com/office/powerpoint/2010/main" val="27779202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776" y="0"/>
            <a:ext cx="11231880" cy="360883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34070" y="3172967"/>
            <a:ext cx="2540189" cy="38084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776" y="3186632"/>
            <a:ext cx="2540294" cy="3794760"/>
          </a:xfrm>
          <a:prstGeom prst="rect">
            <a:avLst/>
          </a:prstGeom>
        </p:spPr>
      </p:pic>
      <p:pic>
        <p:nvPicPr>
          <p:cNvPr id="6" name="Picture 5"/>
          <p:cNvPicPr>
            <a:picLocks noChangeAspect="1"/>
          </p:cNvPicPr>
          <p:nvPr/>
        </p:nvPicPr>
        <p:blipFill>
          <a:blip r:embed="rId5"/>
          <a:stretch>
            <a:fillRect/>
          </a:stretch>
        </p:blipFill>
        <p:spPr>
          <a:xfrm>
            <a:off x="7851653" y="3186632"/>
            <a:ext cx="3874003" cy="2601520"/>
          </a:xfrm>
          <a:prstGeom prst="rect">
            <a:avLst/>
          </a:prstGeom>
        </p:spPr>
      </p:pic>
      <p:pic>
        <p:nvPicPr>
          <p:cNvPr id="7" name="Picture 6"/>
          <p:cNvPicPr>
            <a:picLocks noChangeAspect="1"/>
          </p:cNvPicPr>
          <p:nvPr/>
        </p:nvPicPr>
        <p:blipFill rotWithShape="1">
          <a:blip r:embed="rId6"/>
          <a:srcRect t="11429" r="-1035"/>
          <a:stretch/>
        </p:blipFill>
        <p:spPr>
          <a:xfrm>
            <a:off x="5574259" y="3186632"/>
            <a:ext cx="3776949" cy="2601520"/>
          </a:xfrm>
          <a:prstGeom prst="rect">
            <a:avLst/>
          </a:prstGeom>
        </p:spPr>
      </p:pic>
      <p:sp>
        <p:nvSpPr>
          <p:cNvPr id="8" name="TextBox 7"/>
          <p:cNvSpPr txBox="1"/>
          <p:nvPr/>
        </p:nvSpPr>
        <p:spPr>
          <a:xfrm>
            <a:off x="5724144" y="5657671"/>
            <a:ext cx="6001512" cy="1200329"/>
          </a:xfrm>
          <a:prstGeom prst="rect">
            <a:avLst/>
          </a:prstGeom>
          <a:noFill/>
        </p:spPr>
        <p:txBody>
          <a:bodyPr wrap="square" rtlCol="0">
            <a:spAutoFit/>
          </a:bodyPr>
          <a:lstStyle/>
          <a:p>
            <a:pPr algn="ctr"/>
            <a:r>
              <a:rPr lang="en-US" sz="3600" dirty="0" smtClean="0"/>
              <a:t>Want dinner to go?  We cater to off site locations too!</a:t>
            </a:r>
            <a:endParaRPr lang="en-US" sz="3600" dirty="0"/>
          </a:p>
        </p:txBody>
      </p:sp>
    </p:spTree>
    <p:extLst>
      <p:ext uri="{BB962C8B-B14F-4D97-AF65-F5344CB8AC3E}">
        <p14:creationId xmlns:p14="http://schemas.microsoft.com/office/powerpoint/2010/main" val="32540541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827" y="365126"/>
            <a:ext cx="11100973" cy="989704"/>
          </a:xfrm>
        </p:spPr>
        <p:txBody>
          <a:bodyPr/>
          <a:lstStyle/>
          <a:p>
            <a:r>
              <a:rPr lang="en-US" b="1" dirty="0" smtClean="0"/>
              <a:t>Today’s Top Entertainment News</a:t>
            </a:r>
            <a:endParaRPr lang="en-US" b="1" dirty="0"/>
          </a:p>
        </p:txBody>
      </p:sp>
      <p:pic>
        <p:nvPicPr>
          <p:cNvPr id="6" name="Picture 5"/>
          <p:cNvPicPr>
            <a:picLocks noChangeAspect="1"/>
          </p:cNvPicPr>
          <p:nvPr/>
        </p:nvPicPr>
        <p:blipFill>
          <a:blip r:embed="rId2"/>
          <a:stretch>
            <a:fillRect/>
          </a:stretch>
        </p:blipFill>
        <p:spPr>
          <a:xfrm>
            <a:off x="4716063" y="3398880"/>
            <a:ext cx="5300870" cy="3285435"/>
          </a:xfrm>
          <a:prstGeom prst="rect">
            <a:avLst/>
          </a:prstGeom>
        </p:spPr>
      </p:pic>
      <p:pic>
        <p:nvPicPr>
          <p:cNvPr id="5" name="Picture 4"/>
          <p:cNvPicPr>
            <a:picLocks noChangeAspect="1"/>
          </p:cNvPicPr>
          <p:nvPr/>
        </p:nvPicPr>
        <p:blipFill>
          <a:blip r:embed="rId3"/>
          <a:stretch>
            <a:fillRect/>
          </a:stretch>
        </p:blipFill>
        <p:spPr>
          <a:xfrm>
            <a:off x="252827" y="1517003"/>
            <a:ext cx="4693642" cy="5167312"/>
          </a:xfrm>
          <a:prstGeom prst="rect">
            <a:avLst/>
          </a:prstGeom>
        </p:spPr>
      </p:pic>
      <p:pic>
        <p:nvPicPr>
          <p:cNvPr id="4" name="Content Placeholder 3"/>
          <p:cNvPicPr>
            <a:picLocks noGrp="1" noChangeAspect="1"/>
          </p:cNvPicPr>
          <p:nvPr>
            <p:ph idx="1"/>
          </p:nvPr>
        </p:nvPicPr>
        <p:blipFill>
          <a:blip r:embed="rId4"/>
          <a:stretch>
            <a:fillRect/>
          </a:stretch>
        </p:blipFill>
        <p:spPr>
          <a:xfrm>
            <a:off x="10016933" y="5452501"/>
            <a:ext cx="2175067" cy="1231814"/>
          </a:xfrm>
          <a:prstGeom prst="rect">
            <a:avLst/>
          </a:prstGeom>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53840" y="1354829"/>
            <a:ext cx="4084320" cy="272288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00823" y="235642"/>
            <a:ext cx="2038350" cy="223837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15162" y="2084685"/>
            <a:ext cx="2776838" cy="3367816"/>
          </a:xfrm>
          <a:prstGeom prst="rect">
            <a:avLst/>
          </a:prstGeom>
        </p:spPr>
      </p:pic>
      <p:pic>
        <p:nvPicPr>
          <p:cNvPr id="9" name="Picture 8"/>
          <p:cNvPicPr>
            <a:picLocks noChangeAspect="1"/>
          </p:cNvPicPr>
          <p:nvPr/>
        </p:nvPicPr>
        <p:blipFill>
          <a:blip r:embed="rId8"/>
          <a:stretch>
            <a:fillRect/>
          </a:stretch>
        </p:blipFill>
        <p:spPr>
          <a:xfrm>
            <a:off x="7928415" y="665718"/>
            <a:ext cx="1972408" cy="3434941"/>
          </a:xfrm>
          <a:prstGeom prst="rect">
            <a:avLst/>
          </a:prstGeom>
        </p:spPr>
      </p:pic>
    </p:spTree>
    <p:extLst>
      <p:ext uri="{BB962C8B-B14F-4D97-AF65-F5344CB8AC3E}">
        <p14:creationId xmlns:p14="http://schemas.microsoft.com/office/powerpoint/2010/main" val="412171499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9640" y="1224661"/>
            <a:ext cx="6541008" cy="4874387"/>
          </a:xfrm>
        </p:spPr>
        <p:txBody>
          <a:bodyPr>
            <a:normAutofit/>
          </a:bodyPr>
          <a:lstStyle/>
          <a:p>
            <a:pPr algn="ctr"/>
            <a:r>
              <a:rPr lang="en-US" b="1" dirty="0" smtClean="0"/>
              <a:t>For the Renaissance Montgomery Hotel &amp; Spa, I’m Amelia Warr.</a:t>
            </a:r>
            <a:br>
              <a:rPr lang="en-US" b="1" dirty="0" smtClean="0"/>
            </a:br>
            <a:r>
              <a:rPr lang="en-US" b="1" dirty="0"/>
              <a:t/>
            </a:r>
            <a:br>
              <a:rPr lang="en-US" b="1" dirty="0"/>
            </a:br>
            <a:r>
              <a:rPr lang="en-US" b="1" dirty="0" smtClean="0"/>
              <a:t>Thank you for your consideration and goodnight.</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2197" y="475488"/>
            <a:ext cx="4095270" cy="6144768"/>
          </a:xfrm>
          <a:prstGeom prst="rect">
            <a:avLst/>
          </a:prstGeom>
        </p:spPr>
      </p:pic>
    </p:spTree>
    <p:extLst>
      <p:ext uri="{BB962C8B-B14F-4D97-AF65-F5344CB8AC3E}">
        <p14:creationId xmlns:p14="http://schemas.microsoft.com/office/powerpoint/2010/main" val="11074309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584" y="201168"/>
            <a:ext cx="5788152" cy="1135306"/>
          </a:xfrm>
        </p:spPr>
        <p:txBody>
          <a:bodyPr/>
          <a:lstStyle/>
          <a:p>
            <a:r>
              <a:rPr lang="en-US" dirty="0" smtClean="0"/>
              <a:t>Today’s Top Story</a:t>
            </a:r>
            <a:endParaRPr lang="en-US" dirty="0"/>
          </a:p>
        </p:txBody>
      </p:sp>
      <p:pic>
        <p:nvPicPr>
          <p:cNvPr id="4" name="Picture 3"/>
          <p:cNvPicPr>
            <a:picLocks noChangeAspect="1"/>
          </p:cNvPicPr>
          <p:nvPr/>
        </p:nvPicPr>
        <p:blipFill>
          <a:blip r:embed="rId2"/>
          <a:stretch>
            <a:fillRect/>
          </a:stretch>
        </p:blipFill>
        <p:spPr>
          <a:xfrm>
            <a:off x="5665305" y="272933"/>
            <a:ext cx="6255026" cy="4156986"/>
          </a:xfrm>
          <a:prstGeom prst="rect">
            <a:avLst/>
          </a:prstGeom>
        </p:spPr>
      </p:pic>
      <p:sp>
        <p:nvSpPr>
          <p:cNvPr id="3" name="TextBox 2"/>
          <p:cNvSpPr txBox="1"/>
          <p:nvPr/>
        </p:nvSpPr>
        <p:spPr>
          <a:xfrm>
            <a:off x="509315" y="1336474"/>
            <a:ext cx="5148072" cy="3416320"/>
          </a:xfrm>
          <a:prstGeom prst="rect">
            <a:avLst/>
          </a:prstGeom>
          <a:noFill/>
        </p:spPr>
        <p:txBody>
          <a:bodyPr wrap="square" rtlCol="0">
            <a:spAutoFit/>
          </a:bodyPr>
          <a:lstStyle/>
          <a:p>
            <a:pPr algn="ctr"/>
            <a:r>
              <a:rPr lang="en-US" sz="3600" b="1" dirty="0" smtClean="0">
                <a:solidFill>
                  <a:schemeClr val="bg1"/>
                </a:solidFill>
              </a:rPr>
              <a:t>INLINE Broadcasting Considers the Renaissance Montgomery Hotel &amp; Spa for their Annual Sales Conference Winter 2019</a:t>
            </a:r>
            <a:endParaRPr lang="en-US" sz="3600" b="1" dirty="0">
              <a:solidFill>
                <a:schemeClr val="bg1"/>
              </a:solidFill>
            </a:endParaRPr>
          </a:p>
        </p:txBody>
      </p:sp>
      <p:sp>
        <p:nvSpPr>
          <p:cNvPr id="5" name="TextBox 4"/>
          <p:cNvSpPr txBox="1"/>
          <p:nvPr/>
        </p:nvSpPr>
        <p:spPr>
          <a:xfrm>
            <a:off x="6287362" y="5330952"/>
            <a:ext cx="5138928" cy="492443"/>
          </a:xfrm>
          <a:prstGeom prst="rect">
            <a:avLst/>
          </a:prstGeom>
          <a:noFill/>
        </p:spPr>
        <p:txBody>
          <a:bodyPr wrap="square" rtlCol="0">
            <a:spAutoFit/>
          </a:bodyPr>
          <a:lstStyle/>
          <a:p>
            <a:r>
              <a:rPr lang="en-US" sz="2600" dirty="0" smtClean="0"/>
              <a:t>But first, let’s check in with Sports…</a:t>
            </a:r>
            <a:endParaRPr lang="en-US" sz="2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768" y="4842319"/>
            <a:ext cx="3081528" cy="1800225"/>
          </a:xfrm>
          <a:prstGeom prst="rect">
            <a:avLst/>
          </a:prstGeom>
        </p:spPr>
      </p:pic>
    </p:spTree>
    <p:extLst>
      <p:ext uri="{BB962C8B-B14F-4D97-AF65-F5344CB8AC3E}">
        <p14:creationId xmlns:p14="http://schemas.microsoft.com/office/powerpoint/2010/main" val="39675619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5000" b="1" dirty="0" smtClean="0"/>
              <a:t>Renaissance Montgomery Hotel &amp; Spa vies for a spot in the playoffs</a:t>
            </a:r>
            <a:endParaRPr lang="en-US" sz="5000" b="1" dirty="0"/>
          </a:p>
        </p:txBody>
      </p:sp>
      <p:sp>
        <p:nvSpPr>
          <p:cNvPr id="3" name="TextBox 2"/>
          <p:cNvSpPr txBox="1"/>
          <p:nvPr/>
        </p:nvSpPr>
        <p:spPr>
          <a:xfrm>
            <a:off x="384048" y="1920240"/>
            <a:ext cx="11558016" cy="892552"/>
          </a:xfrm>
          <a:prstGeom prst="rect">
            <a:avLst/>
          </a:prstGeom>
          <a:noFill/>
        </p:spPr>
        <p:txBody>
          <a:bodyPr wrap="square" rtlCol="0">
            <a:spAutoFit/>
          </a:bodyPr>
          <a:lstStyle/>
          <a:p>
            <a:r>
              <a:rPr lang="en-US" sz="2600" dirty="0" smtClean="0"/>
              <a:t>The other teams aren’t making it easy, but here’s a few reasons why Montgomery can clinch the Southeast for 2019:</a:t>
            </a:r>
            <a:endParaRPr lang="en-US" sz="2600" dirty="0"/>
          </a:p>
        </p:txBody>
      </p:sp>
      <p:sp>
        <p:nvSpPr>
          <p:cNvPr id="4" name="TextBox 3"/>
          <p:cNvSpPr txBox="1"/>
          <p:nvPr/>
        </p:nvSpPr>
        <p:spPr>
          <a:xfrm>
            <a:off x="838200" y="3042344"/>
            <a:ext cx="5745480" cy="3323987"/>
          </a:xfrm>
          <a:prstGeom prst="rect">
            <a:avLst/>
          </a:prstGeom>
          <a:noFill/>
        </p:spPr>
        <p:txBody>
          <a:bodyPr wrap="square" rtlCol="0">
            <a:spAutoFit/>
          </a:bodyPr>
          <a:lstStyle/>
          <a:p>
            <a:pPr marL="285750" indent="-285750">
              <a:buFont typeface="Arial" panose="020B0604020202020204" pitchFamily="34" charset="0"/>
              <a:buChar char="•"/>
            </a:pPr>
            <a:r>
              <a:rPr lang="en-US" sz="3000" dirty="0" smtClean="0"/>
              <a:t>A hidden gem located in the heart of the entertainment district</a:t>
            </a:r>
          </a:p>
          <a:p>
            <a:pPr marL="285750" indent="-285750">
              <a:buFont typeface="Arial" panose="020B0604020202020204" pitchFamily="34" charset="0"/>
              <a:buChar char="•"/>
            </a:pPr>
            <a:r>
              <a:rPr lang="en-US" sz="3000" dirty="0" smtClean="0"/>
              <a:t>Southern hospitality at its finest</a:t>
            </a:r>
          </a:p>
          <a:p>
            <a:pPr marL="285750" indent="-285750">
              <a:buFont typeface="Arial" panose="020B0604020202020204" pitchFamily="34" charset="0"/>
              <a:buChar char="•"/>
            </a:pPr>
            <a:r>
              <a:rPr lang="en-US" sz="3000" dirty="0"/>
              <a:t>MVP level treatment for everyone on the </a:t>
            </a:r>
            <a:r>
              <a:rPr lang="en-US" sz="3000" dirty="0" smtClean="0"/>
              <a:t>team</a:t>
            </a:r>
          </a:p>
          <a:p>
            <a:pPr marL="285750" indent="-285750">
              <a:buFont typeface="Arial" panose="020B0604020202020204" pitchFamily="34" charset="0"/>
              <a:buChar char="•"/>
            </a:pPr>
            <a:r>
              <a:rPr lang="en-US" sz="3000" dirty="0" smtClean="0"/>
              <a:t>One Cracker Jack of a deal for INLINE Broadcasting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3773" y="2909100"/>
            <a:ext cx="5331349" cy="3500843"/>
          </a:xfrm>
          <a:prstGeom prst="rect">
            <a:avLst/>
          </a:prstGeom>
        </p:spPr>
      </p:pic>
    </p:spTree>
    <p:extLst>
      <p:ext uri="{BB962C8B-B14F-4D97-AF65-F5344CB8AC3E}">
        <p14:creationId xmlns:p14="http://schemas.microsoft.com/office/powerpoint/2010/main" val="30161430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1" y="103981"/>
            <a:ext cx="4810125" cy="1325563"/>
          </a:xfrm>
        </p:spPr>
        <p:txBody>
          <a:bodyPr>
            <a:normAutofit/>
          </a:bodyPr>
          <a:lstStyle/>
          <a:p>
            <a:r>
              <a:rPr lang="en-US" dirty="0" smtClean="0"/>
              <a:t>Brought to you by…</a:t>
            </a:r>
            <a:endParaRPr lang="en-US" dirty="0"/>
          </a:p>
        </p:txBody>
      </p:sp>
      <p:pic>
        <p:nvPicPr>
          <p:cNvPr id="3" name="Picture 2"/>
          <p:cNvPicPr>
            <a:picLocks noChangeAspect="1"/>
          </p:cNvPicPr>
          <p:nvPr/>
        </p:nvPicPr>
        <p:blipFill>
          <a:blip r:embed="rId2"/>
          <a:stretch>
            <a:fillRect/>
          </a:stretch>
        </p:blipFill>
        <p:spPr>
          <a:xfrm>
            <a:off x="10048875" y="2102384"/>
            <a:ext cx="2143125" cy="2143125"/>
          </a:xfrm>
          <a:prstGeom prst="rect">
            <a:avLst/>
          </a:prstGeom>
        </p:spPr>
      </p:pic>
      <p:pic>
        <p:nvPicPr>
          <p:cNvPr id="4" name="Picture 3"/>
          <p:cNvPicPr>
            <a:picLocks noChangeAspect="1"/>
          </p:cNvPicPr>
          <p:nvPr/>
        </p:nvPicPr>
        <p:blipFill>
          <a:blip r:embed="rId3"/>
          <a:stretch>
            <a:fillRect/>
          </a:stretch>
        </p:blipFill>
        <p:spPr>
          <a:xfrm>
            <a:off x="9517572" y="103981"/>
            <a:ext cx="2466975" cy="1847850"/>
          </a:xfrm>
          <a:prstGeom prst="rect">
            <a:avLst/>
          </a:prstGeom>
        </p:spPr>
      </p:pic>
      <p:pic>
        <p:nvPicPr>
          <p:cNvPr id="6" name="Picture 5"/>
          <p:cNvPicPr>
            <a:picLocks noChangeAspect="1"/>
          </p:cNvPicPr>
          <p:nvPr/>
        </p:nvPicPr>
        <p:blipFill>
          <a:blip r:embed="rId4"/>
          <a:stretch>
            <a:fillRect/>
          </a:stretch>
        </p:blipFill>
        <p:spPr>
          <a:xfrm>
            <a:off x="2822713" y="4685609"/>
            <a:ext cx="3100123" cy="2062991"/>
          </a:xfrm>
          <a:prstGeom prst="rect">
            <a:avLst/>
          </a:prstGeom>
        </p:spPr>
      </p:pic>
      <p:pic>
        <p:nvPicPr>
          <p:cNvPr id="7" name="Picture 6"/>
          <p:cNvPicPr>
            <a:picLocks noChangeAspect="1"/>
          </p:cNvPicPr>
          <p:nvPr/>
        </p:nvPicPr>
        <p:blipFill>
          <a:blip r:embed="rId5"/>
          <a:stretch>
            <a:fillRect/>
          </a:stretch>
        </p:blipFill>
        <p:spPr>
          <a:xfrm>
            <a:off x="6768988" y="1198242"/>
            <a:ext cx="3169754" cy="3169754"/>
          </a:xfrm>
          <a:prstGeom prst="rect">
            <a:avLst/>
          </a:prstGeom>
        </p:spPr>
      </p:pic>
      <p:pic>
        <p:nvPicPr>
          <p:cNvPr id="8" name="Picture 7"/>
          <p:cNvPicPr>
            <a:picLocks noChangeAspect="1"/>
          </p:cNvPicPr>
          <p:nvPr/>
        </p:nvPicPr>
        <p:blipFill>
          <a:blip r:embed="rId6"/>
          <a:stretch>
            <a:fillRect/>
          </a:stretch>
        </p:blipFill>
        <p:spPr>
          <a:xfrm>
            <a:off x="6059139" y="4396062"/>
            <a:ext cx="5884040" cy="2012015"/>
          </a:xfrm>
          <a:prstGeom prst="rect">
            <a:avLst/>
          </a:prstGeom>
        </p:spPr>
      </p:pic>
      <p:pic>
        <p:nvPicPr>
          <p:cNvPr id="9" name="Picture 8"/>
          <p:cNvPicPr>
            <a:picLocks noChangeAspect="1"/>
          </p:cNvPicPr>
          <p:nvPr/>
        </p:nvPicPr>
        <p:blipFill>
          <a:blip r:embed="rId7"/>
          <a:stretch>
            <a:fillRect/>
          </a:stretch>
        </p:blipFill>
        <p:spPr>
          <a:xfrm>
            <a:off x="397669" y="3067565"/>
            <a:ext cx="2425044" cy="3644192"/>
          </a:xfrm>
          <a:prstGeom prst="rect">
            <a:avLst/>
          </a:prstGeom>
        </p:spPr>
      </p:pic>
      <p:pic>
        <p:nvPicPr>
          <p:cNvPr id="10" name="Picture 9"/>
          <p:cNvPicPr>
            <a:picLocks noChangeAspect="1"/>
          </p:cNvPicPr>
          <p:nvPr/>
        </p:nvPicPr>
        <p:blipFill>
          <a:blip r:embed="rId8"/>
          <a:stretch>
            <a:fillRect/>
          </a:stretch>
        </p:blipFill>
        <p:spPr>
          <a:xfrm>
            <a:off x="2675514" y="1301313"/>
            <a:ext cx="3983342" cy="3309019"/>
          </a:xfrm>
          <a:prstGeom prst="rect">
            <a:avLst/>
          </a:prstGeom>
        </p:spPr>
      </p:pic>
    </p:spTree>
    <p:extLst>
      <p:ext uri="{BB962C8B-B14F-4D97-AF65-F5344CB8AC3E}">
        <p14:creationId xmlns:p14="http://schemas.microsoft.com/office/powerpoint/2010/main" val="30927752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418" y="2717322"/>
            <a:ext cx="10515600" cy="4054414"/>
          </a:xfrm>
        </p:spPr>
        <p:txBody>
          <a:bodyPr>
            <a:normAutofit/>
          </a:bodyPr>
          <a:lstStyle/>
          <a:p>
            <a:pPr algn="ctr"/>
            <a:r>
              <a:rPr lang="en-US" sz="4000" dirty="0" smtClean="0"/>
              <a:t>February 5-9, 2019: $167 </a:t>
            </a:r>
            <a:br>
              <a:rPr lang="en-US" sz="4000" dirty="0" smtClean="0"/>
            </a:br>
            <a:r>
              <a:rPr lang="en-US" sz="4000" dirty="0" smtClean="0"/>
              <a:t>(a total savings of over $30,200)</a:t>
            </a:r>
            <a:br>
              <a:rPr lang="en-US" sz="4000" dirty="0" smtClean="0"/>
            </a:br>
            <a:r>
              <a:rPr lang="en-US" sz="4000" dirty="0" smtClean="0"/>
              <a:t/>
            </a:r>
            <a:br>
              <a:rPr lang="en-US" sz="4000" dirty="0" smtClean="0"/>
            </a:br>
            <a:r>
              <a:rPr lang="en-US" sz="4000" dirty="0" smtClean="0"/>
              <a:t>February 12-16, 2019: $159 </a:t>
            </a:r>
            <a:br>
              <a:rPr lang="en-US" sz="4000" dirty="0" smtClean="0"/>
            </a:br>
            <a:r>
              <a:rPr lang="en-US" sz="4000" dirty="0" smtClean="0"/>
              <a:t>(a total savings of over $35,400)</a:t>
            </a:r>
            <a:endParaRPr lang="en-US" sz="4000" dirty="0"/>
          </a:p>
        </p:txBody>
      </p:sp>
      <p:pic>
        <p:nvPicPr>
          <p:cNvPr id="4" name="Content Placeholder 3"/>
          <p:cNvPicPr>
            <a:picLocks noGrp="1" noChangeAspect="1"/>
          </p:cNvPicPr>
          <p:nvPr>
            <p:ph idx="1"/>
          </p:nvPr>
        </p:nvPicPr>
        <p:blipFill rotWithShape="1">
          <a:blip r:embed="rId2"/>
          <a:srcRect l="64219" t="23083" r="6412" b="47714"/>
          <a:stretch/>
        </p:blipFill>
        <p:spPr>
          <a:xfrm>
            <a:off x="4185147" y="830980"/>
            <a:ext cx="7311796" cy="2389607"/>
          </a:xfrm>
          <a:prstGeom prst="rect">
            <a:avLst/>
          </a:prstGeom>
        </p:spPr>
      </p:pic>
      <p:pic>
        <p:nvPicPr>
          <p:cNvPr id="5" name="Picture 4"/>
          <p:cNvPicPr>
            <a:picLocks noChangeAspect="1"/>
          </p:cNvPicPr>
          <p:nvPr/>
        </p:nvPicPr>
        <p:blipFill>
          <a:blip r:embed="rId3"/>
          <a:stretch>
            <a:fillRect/>
          </a:stretch>
        </p:blipFill>
        <p:spPr>
          <a:xfrm>
            <a:off x="164211" y="131255"/>
            <a:ext cx="3588127" cy="2017586"/>
          </a:xfrm>
          <a:prstGeom prst="rect">
            <a:avLst/>
          </a:prstGeom>
        </p:spPr>
      </p:pic>
    </p:spTree>
    <p:extLst>
      <p:ext uri="{BB962C8B-B14F-4D97-AF65-F5344CB8AC3E}">
        <p14:creationId xmlns:p14="http://schemas.microsoft.com/office/powerpoint/2010/main" val="34782845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8115" t="14400" r="57551" b="4783"/>
          <a:stretch/>
        </p:blipFill>
        <p:spPr>
          <a:xfrm>
            <a:off x="1152144" y="236341"/>
            <a:ext cx="9966960" cy="6386041"/>
          </a:xfrm>
          <a:prstGeom prst="rect">
            <a:avLst/>
          </a:prstGeom>
        </p:spPr>
      </p:pic>
    </p:spTree>
    <p:extLst>
      <p:ext uri="{BB962C8B-B14F-4D97-AF65-F5344CB8AC3E}">
        <p14:creationId xmlns:p14="http://schemas.microsoft.com/office/powerpoint/2010/main" val="5562208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2434" t="14115" r="53089" b="4651"/>
          <a:stretch/>
        </p:blipFill>
        <p:spPr>
          <a:xfrm>
            <a:off x="932948" y="73152"/>
            <a:ext cx="10323316" cy="6599730"/>
          </a:xfrm>
          <a:prstGeom prst="rect">
            <a:avLst/>
          </a:prstGeom>
        </p:spPr>
      </p:pic>
    </p:spTree>
    <p:extLst>
      <p:ext uri="{BB962C8B-B14F-4D97-AF65-F5344CB8AC3E}">
        <p14:creationId xmlns:p14="http://schemas.microsoft.com/office/powerpoint/2010/main" val="10383205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200" b="1" dirty="0" smtClean="0"/>
              <a:t>But wait, there’s more!</a:t>
            </a:r>
            <a:endParaRPr lang="en-US" sz="6200" b="1" dirty="0"/>
          </a:p>
        </p:txBody>
      </p:sp>
      <p:sp>
        <p:nvSpPr>
          <p:cNvPr id="3" name="TextBox 2"/>
          <p:cNvSpPr txBox="1"/>
          <p:nvPr/>
        </p:nvSpPr>
        <p:spPr>
          <a:xfrm>
            <a:off x="2540127" y="1690688"/>
            <a:ext cx="8667750" cy="4493538"/>
          </a:xfrm>
          <a:prstGeom prst="rect">
            <a:avLst/>
          </a:prstGeom>
          <a:noFill/>
        </p:spPr>
        <p:txBody>
          <a:bodyPr wrap="square" rtlCol="0">
            <a:spAutoFit/>
          </a:bodyPr>
          <a:lstStyle/>
          <a:p>
            <a:pPr marL="285750" indent="-285750">
              <a:buFont typeface="Arial" panose="020B0604020202020204" pitchFamily="34" charset="0"/>
              <a:buChar char="•"/>
            </a:pPr>
            <a:r>
              <a:rPr lang="en-US" sz="2600" dirty="0" smtClean="0"/>
              <a:t>Group Discounted Rate (savings up to $41,800)</a:t>
            </a:r>
          </a:p>
          <a:p>
            <a:pPr marL="285750" indent="-285750">
              <a:buFont typeface="Arial" panose="020B0604020202020204" pitchFamily="34" charset="0"/>
              <a:buChar char="•"/>
            </a:pPr>
            <a:r>
              <a:rPr lang="en-US" sz="2600" dirty="0" smtClean="0"/>
              <a:t>One complimentary upgrade to a Governors Suite at the Group Rate (total value of over $4,000)</a:t>
            </a:r>
          </a:p>
          <a:p>
            <a:pPr marL="285750" indent="-285750">
              <a:buFont typeface="Arial" panose="020B0604020202020204" pitchFamily="34" charset="0"/>
              <a:buChar char="•"/>
            </a:pPr>
            <a:r>
              <a:rPr lang="en-US" sz="2600" dirty="0" smtClean="0"/>
              <a:t>Up to two complimentary upgrades to Executive Suites at the Group Rate (total value of over $1,900)</a:t>
            </a:r>
          </a:p>
          <a:p>
            <a:pPr marL="285750" indent="-285750">
              <a:buFont typeface="Arial" panose="020B0604020202020204" pitchFamily="34" charset="0"/>
              <a:buChar char="•"/>
            </a:pPr>
            <a:r>
              <a:rPr lang="en-US" sz="2600" dirty="0" smtClean="0"/>
              <a:t>Complimentary Meeting Room Rental with a $48,300 Food and Beverage Minimum met (total value of over $29,500)</a:t>
            </a:r>
          </a:p>
          <a:p>
            <a:pPr marL="285750" indent="-285750">
              <a:buFont typeface="Arial" panose="020B0604020202020204" pitchFamily="34" charset="0"/>
              <a:buChar char="•"/>
            </a:pPr>
            <a:r>
              <a:rPr lang="en-US" sz="2600" dirty="0" smtClean="0"/>
              <a:t>Overnight self-parking included in the Group Rate (total value of over $7,700)</a:t>
            </a:r>
          </a:p>
          <a:p>
            <a:pPr marL="285750" indent="-285750">
              <a:buFont typeface="Arial" panose="020B0604020202020204" pitchFamily="34" charset="0"/>
              <a:buChar char="•"/>
            </a:pPr>
            <a:r>
              <a:rPr lang="en-US" sz="2600" dirty="0" smtClean="0"/>
              <a:t>One per fifty complimentary room nights (total value of up to $1,900)</a:t>
            </a:r>
            <a:endParaRPr lang="en-US" sz="2600" dirty="0"/>
          </a:p>
        </p:txBody>
      </p:sp>
      <p:pic>
        <p:nvPicPr>
          <p:cNvPr id="4" name="Picture 3"/>
          <p:cNvPicPr>
            <a:picLocks noChangeAspect="1"/>
          </p:cNvPicPr>
          <p:nvPr/>
        </p:nvPicPr>
        <p:blipFill>
          <a:blip r:embed="rId2"/>
          <a:stretch>
            <a:fillRect/>
          </a:stretch>
        </p:blipFill>
        <p:spPr>
          <a:xfrm>
            <a:off x="9463088" y="200025"/>
            <a:ext cx="2419350" cy="1885950"/>
          </a:xfrm>
          <a:prstGeom prst="rect">
            <a:avLst/>
          </a:prstGeom>
        </p:spPr>
      </p:pic>
      <p:pic>
        <p:nvPicPr>
          <p:cNvPr id="5" name="Picture 4"/>
          <p:cNvPicPr>
            <a:picLocks noChangeAspect="1"/>
          </p:cNvPicPr>
          <p:nvPr/>
        </p:nvPicPr>
        <p:blipFill>
          <a:blip r:embed="rId3"/>
          <a:stretch>
            <a:fillRect/>
          </a:stretch>
        </p:blipFill>
        <p:spPr>
          <a:xfrm>
            <a:off x="241876" y="3512248"/>
            <a:ext cx="2060888" cy="275139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320" y="4418694"/>
            <a:ext cx="1127760" cy="660797"/>
          </a:xfrm>
          <a:prstGeom prst="rect">
            <a:avLst/>
          </a:prstGeom>
        </p:spPr>
      </p:pic>
    </p:spTree>
    <p:extLst>
      <p:ext uri="{BB962C8B-B14F-4D97-AF65-F5344CB8AC3E}">
        <p14:creationId xmlns:p14="http://schemas.microsoft.com/office/powerpoint/2010/main" val="2520377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5050"/>
        </a:solidFill>
        <a:effectLst/>
      </p:bgPr>
    </p:bg>
    <p:spTree>
      <p:nvGrpSpPr>
        <p:cNvPr id="1" name=""/>
        <p:cNvGrpSpPr/>
        <p:nvPr/>
      </p:nvGrpSpPr>
      <p:grpSpPr>
        <a:xfrm>
          <a:off x="0" y="0"/>
          <a:ext cx="0" cy="0"/>
          <a:chOff x="0" y="0"/>
          <a:chExt cx="0" cy="0"/>
        </a:xfrm>
      </p:grpSpPr>
      <p:sp>
        <p:nvSpPr>
          <p:cNvPr id="3" name="TextBox 2"/>
          <p:cNvSpPr txBox="1"/>
          <p:nvPr/>
        </p:nvSpPr>
        <p:spPr>
          <a:xfrm>
            <a:off x="248412" y="3332212"/>
            <a:ext cx="11693652" cy="3046988"/>
          </a:xfrm>
          <a:prstGeom prst="rect">
            <a:avLst/>
          </a:prstGeom>
          <a:noFill/>
        </p:spPr>
        <p:txBody>
          <a:bodyPr wrap="square" rtlCol="0">
            <a:spAutoFit/>
          </a:bodyPr>
          <a:lstStyle/>
          <a:p>
            <a:endParaRPr lang="en-US" sz="2400" dirty="0" smtClean="0"/>
          </a:p>
          <a:p>
            <a:r>
              <a:rPr lang="en-US" sz="2400" b="1" dirty="0" smtClean="0"/>
              <a:t>Additional Concessions Offered if these dates are selected:</a:t>
            </a:r>
          </a:p>
          <a:p>
            <a:pPr marL="285750" indent="-285750">
              <a:buFont typeface="Arial" panose="020B0604020202020204" pitchFamily="34" charset="0"/>
              <a:buChar char="•"/>
            </a:pPr>
            <a:r>
              <a:rPr lang="en-US" sz="2400" dirty="0" smtClean="0"/>
              <a:t>One complimentary wireless internet connection in the meeting space (</a:t>
            </a:r>
            <a:r>
              <a:rPr lang="en-US" sz="2400" b="1" dirty="0" smtClean="0"/>
              <a:t>total value of over $100</a:t>
            </a:r>
            <a:r>
              <a:rPr lang="en-US" sz="2400" dirty="0" smtClean="0"/>
              <a:t>)</a:t>
            </a:r>
          </a:p>
          <a:p>
            <a:pPr marL="285750" indent="-285750">
              <a:buFont typeface="Arial" panose="020B0604020202020204" pitchFamily="34" charset="0"/>
              <a:buChar char="•"/>
            </a:pPr>
            <a:r>
              <a:rPr lang="en-US" sz="2400" dirty="0" smtClean="0"/>
              <a:t>10% discount on Audio Visual services provided by Encore Event Technology (</a:t>
            </a:r>
            <a:r>
              <a:rPr lang="en-US" sz="2400" b="1" dirty="0" smtClean="0"/>
              <a:t>total estimated value of over $2,500</a:t>
            </a:r>
            <a:r>
              <a:rPr lang="en-US" sz="2400" dirty="0" smtClean="0"/>
              <a:t>)</a:t>
            </a:r>
          </a:p>
          <a:p>
            <a:pPr marL="285750" indent="-285750">
              <a:buFont typeface="Arial" panose="020B0604020202020204" pitchFamily="34" charset="0"/>
              <a:buChar char="•"/>
            </a:pPr>
            <a:r>
              <a:rPr lang="en-US" sz="2400" dirty="0" smtClean="0"/>
              <a:t>One per thirty-five complimentary room nights (based on actualized room nights at or above the group rate) (</a:t>
            </a:r>
            <a:r>
              <a:rPr lang="en-US" sz="2400" b="1" dirty="0" smtClean="0"/>
              <a:t>total value of up to $3,000)</a:t>
            </a:r>
          </a:p>
        </p:txBody>
      </p:sp>
      <p:pic>
        <p:nvPicPr>
          <p:cNvPr id="6" name="Picture 5"/>
          <p:cNvPicPr>
            <a:picLocks noChangeAspect="1"/>
          </p:cNvPicPr>
          <p:nvPr/>
        </p:nvPicPr>
        <p:blipFill>
          <a:blip r:embed="rId2"/>
          <a:stretch>
            <a:fillRect/>
          </a:stretch>
        </p:blipFill>
        <p:spPr>
          <a:xfrm>
            <a:off x="312420" y="255651"/>
            <a:ext cx="5715000" cy="3219450"/>
          </a:xfrm>
          <a:prstGeom prst="rect">
            <a:avLst/>
          </a:prstGeom>
        </p:spPr>
      </p:pic>
      <p:sp>
        <p:nvSpPr>
          <p:cNvPr id="7" name="TextBox 6"/>
          <p:cNvSpPr txBox="1"/>
          <p:nvPr/>
        </p:nvSpPr>
        <p:spPr>
          <a:xfrm>
            <a:off x="6181344" y="255651"/>
            <a:ext cx="5266944" cy="3139321"/>
          </a:xfrm>
          <a:prstGeom prst="rect">
            <a:avLst/>
          </a:prstGeom>
          <a:noFill/>
        </p:spPr>
        <p:txBody>
          <a:bodyPr wrap="square" rtlCol="0">
            <a:spAutoFit/>
          </a:bodyPr>
          <a:lstStyle/>
          <a:p>
            <a:pPr algn="ctr"/>
            <a:r>
              <a:rPr lang="en-US" sz="3600" b="1" dirty="0" smtClean="0"/>
              <a:t>“Most Valuable Pattern” Dates</a:t>
            </a:r>
          </a:p>
          <a:p>
            <a:pPr algn="ctr"/>
            <a:endParaRPr lang="en-US" b="1" dirty="0" smtClean="0"/>
          </a:p>
          <a:p>
            <a:pPr algn="ctr"/>
            <a:endParaRPr lang="en-US" b="1" dirty="0"/>
          </a:p>
          <a:p>
            <a:pPr algn="ctr"/>
            <a:r>
              <a:rPr lang="en-US" sz="2400" b="1" dirty="0" smtClean="0"/>
              <a:t>Sunday</a:t>
            </a:r>
            <a:r>
              <a:rPr lang="en-US" sz="2400" b="1" dirty="0"/>
              <a:t>, February 17- Thursday, February 21, 2019: </a:t>
            </a:r>
          </a:p>
          <a:p>
            <a:pPr algn="ctr"/>
            <a:r>
              <a:rPr lang="en-US" sz="2400" b="1" dirty="0"/>
              <a:t>$139 (a total savings of over $41,800)</a:t>
            </a:r>
          </a:p>
          <a:p>
            <a:endParaRPr lang="en-US" dirty="0"/>
          </a:p>
        </p:txBody>
      </p:sp>
    </p:spTree>
    <p:extLst>
      <p:ext uri="{BB962C8B-B14F-4D97-AF65-F5344CB8AC3E}">
        <p14:creationId xmlns:p14="http://schemas.microsoft.com/office/powerpoint/2010/main" val="10410186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376</Words>
  <Application>Microsoft Office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We interrupt this broadcast to bring you an important message…   Please standby</vt:lpstr>
      <vt:lpstr>Today’s Top Story</vt:lpstr>
      <vt:lpstr>Renaissance Montgomery Hotel &amp; Spa vies for a spot in the playoffs</vt:lpstr>
      <vt:lpstr>Brought to you by…</vt:lpstr>
      <vt:lpstr>February 5-9, 2019: $167  (a total savings of over $30,200)  February 12-16, 2019: $159  (a total savings of over $35,400)</vt:lpstr>
      <vt:lpstr>PowerPoint Presentation</vt:lpstr>
      <vt:lpstr>PowerPoint Presentation</vt:lpstr>
      <vt:lpstr>But wait, there’s more!</vt:lpstr>
      <vt:lpstr>PowerPoint Presentation</vt:lpstr>
      <vt:lpstr>100% Chance of Savings in Montgomery</vt:lpstr>
      <vt:lpstr>Coming up on Day 1…   “A Dinner to Remember”  (     )   If you can imagine it, our Executive Chef Dean Donnell can create it.  More concerned about the greens in your wallet than on your plate?  Chef Dean is also able to create a custom menu to fit within your event budget.</vt:lpstr>
      <vt:lpstr>PowerPoint Presentation</vt:lpstr>
      <vt:lpstr>Today’s Top Entertainment News</vt:lpstr>
      <vt:lpstr>For the Renaissance Montgomery Hotel &amp; Spa, I’m Amelia Warr.  Thank you for your consideration and goodnight.</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 interrupt this broadcast to bring you an important message…   Please standby</dc:title>
  <dc:creator>Amelia Warr</dc:creator>
  <cp:lastModifiedBy>Amelia Warr</cp:lastModifiedBy>
  <cp:revision>19</cp:revision>
  <dcterms:created xsi:type="dcterms:W3CDTF">2017-09-06T03:19:22Z</dcterms:created>
  <dcterms:modified xsi:type="dcterms:W3CDTF">2017-09-06T17:21:15Z</dcterms:modified>
</cp:coreProperties>
</file>